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6.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saveSubsetFonts="1">
  <p:sldMasterIdLst>
    <p:sldMasterId id="2147483648"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12192000" cy="6858000"/>
  <p:notesSz cx="6858000" cy="9144000"/>
  <p:defaultText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4995"/>
    <p:restoredTop sz="94660"/>
  </p:normalViewPr>
  <p:slideViewPr>
    <p:cSldViewPr snapToGrid="0">
      <p:cViewPr varScale="1">
        <p:scale>
          <a:sx d="100" n="69"/>
          <a:sy d="100" n="69"/>
        </p:scale>
        <p:origin x="1234" y="278"/>
      </p:cViewPr>
      <p:guideLst/>
    </p:cSldViewPr>
  </p:slideViewPr>
  <p:notesTextViewPr>
    <p:cViewPr>
      <p:scale>
        <a:sx d="1" n="1"/>
        <a:sy d="1" n="1"/>
      </p:scale>
      <p:origin x="0" y="0"/>
    </p:cViewPr>
  </p:notesTextViewPr>
  <p:notesViewPr>
    <p:cSldViewPr snapToGrid="0">
      <p:cViewPr varScale="1">
        <p:scale>
          <a:sx d="100" n="65"/>
          <a:sy d="100" n="65"/>
        </p:scale>
        <p:origin x="2784" y="48"/>
      </p:cViewPr>
      <p:guideLst/>
    </p:cSldViewPr>
  </p:notes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notesMaster" Target="notesMasters/notesMaster1.xml" /><Relationship Id="rId40" Type="http://schemas.openxmlformats.org/officeDocument/2006/relationships/tableStyles" Target="tableStyles.xml" /><Relationship Id="rId39" Type="http://schemas.openxmlformats.org/officeDocument/2006/relationships/theme" Target="theme/theme1.xml" /><Relationship Id="rId38" Type="http://schemas.openxmlformats.org/officeDocument/2006/relationships/viewProps" Target="viewProps.xml" /><Relationship Id="rId1" Type="http://schemas.openxmlformats.org/officeDocument/2006/relationships/slideMaster" Target="slideMasters/slideMaster1.xml" /><Relationship Id="rId37" Type="http://schemas.openxmlformats.org/officeDocument/2006/relationships/presProps" Target="presProps.xml" /><Relationship Id="rId36" Type="http://schemas.openxmlformats.org/officeDocument/2006/relationships/handoutMaster" Target="handoutMasters/handoutMaster1.xml" /></Relationships>
</file>

<file path=ppt/media/image1.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10/15/2025</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33.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29.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3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Total target: ~60 minutes - Part 1: 15 minutes - Part 2: 25 minutes - Part 3: 15 minutes - Part 4: 5 minutes</a:t>
            </a:r>
          </a:p>
        </p:txBody>
      </p:sp>
      <p:sp>
        <p:nvSpPr>
          <p:cNvPr id="4" name="Slide Number Placeholder 3"/>
          <p:cNvSpPr>
            <a:spLocks noGrp="1"/>
          </p:cNvSpPr>
          <p:nvPr>
            <p:ph type="sldNum" sz="quarter" idx="10"/>
          </p:nvPr>
        </p:nvSpPr>
        <p:spPr/>
        <p:txBody>
          <a:bodyPr/>
          <a:lstStyle/>
          <a:p>
            <a:fld id="{DED491D0-8E1B-49C7-849B-A28568D94497}" type="slidenum">
              <a:rPr lang="en-US"/>
              <a:t>2</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Answers: 1) Admission ticket, valid ID, approved calculator, pencils</a:t>
            </a:r>
            <a:br/>
            <a:r>
              <a:rPr/>
              <a:t>2) Module 2 adapts to Module 1 performance</a:t>
            </a:r>
            <a:br/>
            <a:r>
              <a:rPr/>
              <a:t>3) Focus, Understand, Endure, Lead</a:t>
            </a:r>
            <a:br/>
            <a:r>
              <a:rPr/>
              <a:t>4) Analyze mistakes, track patterns, plan improvements</a:t>
            </a:r>
            <a:br/>
            <a:r>
              <a:rPr/>
              <a:t>5) Build stamina and reduce surprises on test day</a:t>
            </a:r>
          </a:p>
        </p:txBody>
      </p:sp>
      <p:sp>
        <p:nvSpPr>
          <p:cNvPr id="4" name="Slide Number Placeholder 3"/>
          <p:cNvSpPr>
            <a:spLocks noGrp="1"/>
          </p:cNvSpPr>
          <p:nvPr>
            <p:ph type="sldNum" sz="quarter" idx="10"/>
          </p:nvPr>
        </p:nvSpPr>
        <p:spPr/>
        <p:txBody>
          <a:bodyPr/>
          <a:lstStyle/>
          <a:p>
            <a:fld id="{DED491D0-8E1B-49C7-849B-A28568D94497}" type="slidenum">
              <a:rPr lang="en-US"/>
              <a:t>33</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Part 1 pacing: ~15 minutes total.</a:t>
            </a:r>
          </a:p>
        </p:txBody>
      </p:sp>
      <p:sp>
        <p:nvSpPr>
          <p:cNvPr id="4" name="Slide Number Placeholder 3"/>
          <p:cNvSpPr>
            <a:spLocks noGrp="1"/>
          </p:cNvSpPr>
          <p:nvPr>
            <p:ph type="sldNum" sz="quarter" idx="10"/>
          </p:nvPr>
        </p:nvSpPr>
        <p:spPr/>
        <p:txBody>
          <a:bodyPr/>
          <a:lstStyle/>
          <a:p>
            <a:fld id="{DED491D0-8E1B-49C7-849B-A28568D94497}"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Set the tone and explain outcomes in &lt; 60 seconds.</a:t>
            </a:r>
          </a:p>
        </p:txBody>
      </p:sp>
      <p:sp>
        <p:nvSpPr>
          <p:cNvPr id="4" name="Slide Number Placeholder 3"/>
          <p:cNvSpPr>
            <a:spLocks noGrp="1"/>
          </p:cNvSpPr>
          <p:nvPr>
            <p:ph type="sldNum" sz="quarter" idx="10"/>
          </p:nvPr>
        </p:nvSpPr>
        <p:spPr/>
        <p:txBody>
          <a:bodyPr/>
          <a:lstStyle/>
          <a:p>
            <a:fld id="{DED491D0-8E1B-49C7-849B-A28568D94497}"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Answers: 1) College readiness / skills for higher ed</a:t>
            </a:r>
            <a:br/>
            <a:r>
              <a:rPr/>
              <a:t>2) 54</a:t>
            </a:r>
            <a:br/>
            <a:r>
              <a:rPr/>
              <a:t>3) Difficulty adapts based on Module 1 performance</a:t>
            </a:r>
            <a:br/>
            <a:r>
              <a:rPr/>
              <a:t>4) Adjusts scoring based on question difficulty</a:t>
            </a:r>
            <a:br/>
            <a:r>
              <a:rPr/>
              <a:t>5) Ensures fairness across versions</a:t>
            </a:r>
          </a:p>
        </p:txBody>
      </p:sp>
      <p:sp>
        <p:nvSpPr>
          <p:cNvPr id="4" name="Slide Number Placeholder 3"/>
          <p:cNvSpPr>
            <a:spLocks noGrp="1"/>
          </p:cNvSpPr>
          <p:nvPr>
            <p:ph type="sldNum" sz="quarter" idx="10"/>
          </p:nvPr>
        </p:nvSpPr>
        <p:spPr/>
        <p:txBody>
          <a:bodyPr/>
          <a:lstStyle/>
          <a:p>
            <a:fld id="{DED491D0-8E1B-49C7-849B-A28568D94497}" type="slidenum">
              <a:rPr lang="en-US"/>
              <a:t>10</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Part 2 pacing: ~25 minutes total.</a:t>
            </a:r>
          </a:p>
        </p:txBody>
      </p:sp>
      <p:sp>
        <p:nvSpPr>
          <p:cNvPr id="4" name="Slide Number Placeholder 3"/>
          <p:cNvSpPr>
            <a:spLocks noGrp="1"/>
          </p:cNvSpPr>
          <p:nvPr>
            <p:ph type="sldNum" sz="quarter" idx="10"/>
          </p:nvPr>
        </p:nvSpPr>
        <p:spPr/>
        <p:txBody>
          <a:bodyPr/>
          <a:lstStyle/>
          <a:p>
            <a:fld id="{DED491D0-8E1B-49C7-849B-A28568D94497}" type="slidenum">
              <a:rPr lang="en-US"/>
              <a:t>11</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Answers: 1) Identify the specific lines/details in the passage that directly support your answer. 2) Read the full sentence and nearby lines to determine the word’s meaning from context—then choose the meaning that fits the passage’s tone and purpose. 3) To make relationships between ideas explicit—e.g., cause, contrast, sequence—so the paragraph flows logically. 4) Use substitution or elimination to isolate one variable, solve, then back-substitute and check the solution in both equations. 5) (new − old) ÷ old × 100%</a:t>
            </a:r>
          </a:p>
        </p:txBody>
      </p:sp>
      <p:sp>
        <p:nvSpPr>
          <p:cNvPr id="4" name="Slide Number Placeholder 3"/>
          <p:cNvSpPr>
            <a:spLocks noGrp="1"/>
          </p:cNvSpPr>
          <p:nvPr>
            <p:ph type="sldNum" sz="quarter" idx="10"/>
          </p:nvPr>
        </p:nvSpPr>
        <p:spPr/>
        <p:txBody>
          <a:bodyPr/>
          <a:lstStyle/>
          <a:p>
            <a:fld id="{DED491D0-8E1B-49C7-849B-A28568D94497}" type="slidenum">
              <a:rPr lang="en-US"/>
              <a:t>23</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Part 3 pacing: ~15 minutes total.</a:t>
            </a:r>
          </a:p>
        </p:txBody>
      </p:sp>
      <p:sp>
        <p:nvSpPr>
          <p:cNvPr id="4" name="Slide Number Placeholder 3"/>
          <p:cNvSpPr>
            <a:spLocks noGrp="1"/>
          </p:cNvSpPr>
          <p:nvPr>
            <p:ph type="sldNum" sz="quarter" idx="10"/>
          </p:nvPr>
        </p:nvSpPr>
        <p:spPr/>
        <p:txBody>
          <a:bodyPr/>
          <a:lstStyle/>
          <a:p>
            <a:fld id="{DED491D0-8E1B-49C7-849B-A28568D94497}" type="slidenum">
              <a:rPr lang="en-US"/>
              <a:t>24</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Suggested answers: 1) Quiet space, minimize interruptions/noise</a:t>
            </a:r>
            <a:br/>
            <a:r>
              <a:rPr/>
              <a:t>2) Helps learn from mistakes and improve</a:t>
            </a:r>
            <a:br/>
            <a:r>
              <a:rPr/>
              <a:t>3) 8–10 hours (90-min cycles)</a:t>
            </a:r>
            <a:br/>
            <a:r>
              <a:rPr/>
              <a:t>4) Identify patterns → target improvements</a:t>
            </a:r>
            <a:br/>
            <a:r>
              <a:rPr/>
              <a:t>5) Focus + reduced anxiety</a:t>
            </a:r>
          </a:p>
        </p:txBody>
      </p:sp>
      <p:sp>
        <p:nvSpPr>
          <p:cNvPr id="4" name="Slide Number Placeholder 3"/>
          <p:cNvSpPr>
            <a:spLocks noGrp="1"/>
          </p:cNvSpPr>
          <p:nvPr>
            <p:ph type="sldNum" sz="quarter" idx="10"/>
          </p:nvPr>
        </p:nvSpPr>
        <p:spPr/>
        <p:txBody>
          <a:bodyPr/>
          <a:lstStyle/>
          <a:p>
            <a:fld id="{DED491D0-8E1B-49C7-849B-A28568D94497}" type="slidenum">
              <a:rPr lang="en-US"/>
              <a:t>29</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Part 4 pacing: ~5 minutes total.</a:t>
            </a:r>
          </a:p>
        </p:txBody>
      </p:sp>
      <p:sp>
        <p:nvSpPr>
          <p:cNvPr id="4" name="Slide Number Placeholder 3"/>
          <p:cNvSpPr>
            <a:spLocks noGrp="1"/>
          </p:cNvSpPr>
          <p:nvPr>
            <p:ph type="sldNum" sz="quarter" idx="10"/>
          </p:nvPr>
        </p:nvSpPr>
        <p:spPr/>
        <p:txBody>
          <a:bodyPr/>
          <a:lstStyle/>
          <a:p>
            <a:fld id="{DED491D0-8E1B-49C7-849B-A28568D94497}" type="slidenum">
              <a:rPr lang="en-US"/>
              <a:t>30</a:t>
            </a:fld>
            <a:endParaRPr lang="en-US"/>
          </a:p>
        </p:txBody>
      </p:sp>
    </p:spTree>
  </p:cSld>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10/15/2025</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10/15/2025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10/15/2025</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10/15/2025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10/15/2025</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10/15/2025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10/15/2025</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10/15/2025</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10/15/2025</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10/15/2025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10/15/2025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anchor="ctr" bIns="45720" lIns="91440" rIns="91440" rtlCol="0" tIns="45720" vert="horz">
            <a:normAutofit/>
          </a:bodyPr>
          <a:lstStyle/>
          <a:p>
            <a:r>
              <a:rPr lang="en-US"/>
              <a:t>Click to edit Master title style</a:t>
            </a:r>
            <a:endParaRPr dirty="0"/>
          </a:p>
        </p:txBody>
      </p:sp>
      <p:sp>
        <p:nvSpPr>
          <p:cNvPr id="3" name="Text Placeholder 2"/>
          <p:cNvSpPr>
            <a:spLocks noGrp="1"/>
          </p:cNvSpPr>
          <p:nvPr>
            <p:ph idx="1" type="body"/>
          </p:nvPr>
        </p:nvSpPr>
        <p:spPr>
          <a:xfrm>
            <a:off x="1280160" y="2190749"/>
            <a:ext cx="9628632" cy="3986213"/>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idx="2" sz="half" type="dt"/>
          </p:nvPr>
        </p:nvSpPr>
        <p:spPr>
          <a:xfrm>
            <a:off x="1280160" y="6356350"/>
            <a:ext cx="1971947" cy="365125"/>
          </a:xfrm>
          <a:prstGeom prst="rect">
            <a:avLst/>
          </a:prstGeom>
        </p:spPr>
        <p:txBody>
          <a:bodyPr anchor="ctr" bIns="45720" lIns="91440" rIns="91440" rtlCol="0" tIns="45720" vert="horz"/>
          <a:lstStyle>
            <a:lvl1pPr algn="l">
              <a:defRPr baseline="0" sz="1200">
                <a:solidFill>
                  <a:schemeClr val="tx1"/>
                </a:solidFill>
              </a:defRPr>
            </a:lvl1pPr>
          </a:lstStyle>
          <a:p>
            <a:fld id="{2CCFE9AC-F15C-4FA0-A6F1-298829FA691D}" type="datetimeFigureOut">
              <a:rPr lang="en-US" smtClean="0"/>
              <a:pPr/>
              <a:t>10/15/2025</a:t>
            </a:fld>
            <a:endParaRPr dirty="0" lang="en-US"/>
          </a:p>
        </p:txBody>
      </p:sp>
      <p:sp>
        <p:nvSpPr>
          <p:cNvPr id="5" name="Footer Placeholder 4"/>
          <p:cNvSpPr>
            <a:spLocks noGrp="1"/>
          </p:cNvSpPr>
          <p:nvPr>
            <p:ph idx="3" sz="quarter" type="ftr"/>
          </p:nvPr>
        </p:nvSpPr>
        <p:spPr>
          <a:xfrm>
            <a:off x="3252107" y="6356350"/>
            <a:ext cx="5687786" cy="365125"/>
          </a:xfrm>
          <a:prstGeom prst="rect">
            <a:avLst/>
          </a:prstGeom>
        </p:spPr>
        <p:txBody>
          <a:bodyPr anchor="ctr" bIns="45720" lIns="91440" rIns="91440" rtlCol="0" tIns="45720" vert="horz"/>
          <a:lstStyle>
            <a:lvl1pPr algn="ctr">
              <a:defRPr baseline="0" sz="1200">
                <a:solidFill>
                  <a:schemeClr val="tx1"/>
                </a:solidFill>
              </a:defRPr>
            </a:lvl1pPr>
          </a:lstStyle>
          <a:p>
            <a:endParaRPr lang="en-US"/>
          </a:p>
        </p:txBody>
      </p:sp>
      <p:sp>
        <p:nvSpPr>
          <p:cNvPr id="6" name="Slide Number Placeholder 5"/>
          <p:cNvSpPr>
            <a:spLocks noGrp="1"/>
          </p:cNvSpPr>
          <p:nvPr>
            <p:ph idx="4" sz="quarter" type="sldNum"/>
          </p:nvPr>
        </p:nvSpPr>
        <p:spPr>
          <a:xfrm>
            <a:off x="8939894" y="6356350"/>
            <a:ext cx="1968898" cy="365125"/>
          </a:xfrm>
          <a:prstGeom prst="rect">
            <a:avLst/>
          </a:prstGeom>
        </p:spPr>
        <p:txBody>
          <a:bodyPr anchor="ctr" bIns="45720" lIns="91440" rIns="91440" rtlCol="0" tIns="45720" vert="horz"/>
          <a:lstStyle>
            <a:lvl1pPr algn="r">
              <a:defRPr baseline="0" sz="120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eaLnBrk="1" hangingPunct="1" latinLnBrk="0" rtl="0">
        <a:lnSpc>
          <a:spcPct val="95000"/>
        </a:lnSpc>
        <a:spcBef>
          <a:spcPct val="0"/>
        </a:spcBef>
        <a:buNone/>
        <a:defRPr kern="1200" sz="3000">
          <a:solidFill>
            <a:schemeClr val="bg1"/>
          </a:solidFill>
          <a:latin typeface="+mj-lt"/>
          <a:ea typeface="+mj-ea"/>
          <a:cs typeface="+mj-cs"/>
        </a:defRPr>
      </a:lvl1pPr>
    </p:titleStyle>
    <p:bodyStyle>
      <a:lvl1pPr algn="l" defTabSz="914400" eaLnBrk="1" hangingPunct="1" indent="-228600" latinLnBrk="0" marL="228600" rtl="0">
        <a:lnSpc>
          <a:spcPct val="100000"/>
        </a:lnSpc>
        <a:spcBef>
          <a:spcPts val="1500"/>
        </a:spcBef>
        <a:buFont charset="2" panose="05000000000000000000" pitchFamily="2" typeface="Wingdings"/>
        <a:buChar char="§"/>
        <a:defRPr kern="1200" sz="2200">
          <a:solidFill>
            <a:schemeClr val="tx1"/>
          </a:solidFill>
          <a:latin typeface="+mn-lt"/>
          <a:ea typeface="+mn-ea"/>
          <a:cs typeface="+mn-cs"/>
        </a:defRPr>
      </a:lvl1pPr>
      <a:lvl2pPr algn="l" defTabSz="914400" eaLnBrk="1" hangingPunct="1" indent="-228600" latinLnBrk="0" marL="685800" rtl="0">
        <a:lnSpc>
          <a:spcPct val="100000"/>
        </a:lnSpc>
        <a:spcBef>
          <a:spcPts val="300"/>
        </a:spcBef>
        <a:buFont charset="2" panose="05000000000000000000" pitchFamily="2" typeface="Wingdings"/>
        <a:buChar char="§"/>
        <a:defRPr kern="1200" sz="2000">
          <a:solidFill>
            <a:schemeClr val="tx1"/>
          </a:solidFill>
          <a:latin typeface="+mn-lt"/>
          <a:ea typeface="+mn-ea"/>
          <a:cs typeface="+mn-cs"/>
        </a:defRPr>
      </a:lvl2pPr>
      <a:lvl3pPr algn="l" defTabSz="914400" eaLnBrk="1" hangingPunct="1" indent="-228600" latinLnBrk="0" marL="1143000" rtl="0">
        <a:lnSpc>
          <a:spcPct val="100000"/>
        </a:lnSpc>
        <a:spcBef>
          <a:spcPts val="300"/>
        </a:spcBef>
        <a:buFont charset="2" panose="05000000000000000000" pitchFamily="2" typeface="Wingdings"/>
        <a:buChar char="§"/>
        <a:defRPr kern="1200" sz="1800">
          <a:solidFill>
            <a:schemeClr val="tx1"/>
          </a:solidFill>
          <a:latin typeface="+mn-lt"/>
          <a:ea typeface="+mn-ea"/>
          <a:cs typeface="+mn-cs"/>
        </a:defRPr>
      </a:lvl3pPr>
      <a:lvl4pPr algn="l" defTabSz="914400" eaLnBrk="1" hangingPunct="1" indent="-228600" latinLnBrk="0" marL="1600200" rtl="0">
        <a:lnSpc>
          <a:spcPct val="100000"/>
        </a:lnSpc>
        <a:spcBef>
          <a:spcPts val="0"/>
        </a:spcBef>
        <a:buFont charset="2" panose="05000000000000000000" pitchFamily="2" typeface="Wingdings"/>
        <a:buChar char="§"/>
        <a:defRPr kern="1200" sz="1600">
          <a:solidFill>
            <a:schemeClr val="tx1"/>
          </a:solidFill>
          <a:latin typeface="+mn-lt"/>
          <a:ea typeface="+mn-ea"/>
          <a:cs typeface="+mn-cs"/>
        </a:defRPr>
      </a:lvl4pPr>
      <a:lvl5pPr algn="l" defTabSz="914400" eaLnBrk="1" hangingPunct="1" indent="-228600" latinLnBrk="0" marL="2057400" rtl="0">
        <a:lnSpc>
          <a:spcPct val="100000"/>
        </a:lnSpc>
        <a:spcBef>
          <a:spcPts val="0"/>
        </a:spcBef>
        <a:buFont charset="2" panose="05000000000000000000" pitchFamily="2" typeface="Wingdings"/>
        <a:buChar char="§"/>
        <a:defRPr kern="1200" sz="1600">
          <a:solidFill>
            <a:schemeClr val="tx1"/>
          </a:solidFill>
          <a:latin typeface="+mn-lt"/>
          <a:ea typeface="+mn-ea"/>
          <a:cs typeface="+mn-cs"/>
        </a:defRPr>
      </a:lvl5pPr>
      <a:lvl6pPr algn="l" defTabSz="914400" eaLnBrk="1" hangingPunct="1" indent="-228600" latinLnBrk="0" marL="2514600" rtl="0">
        <a:lnSpc>
          <a:spcPct val="100000"/>
        </a:lnSpc>
        <a:spcBef>
          <a:spcPts val="0"/>
        </a:spcBef>
        <a:buFont charset="2" panose="05000000000000000000" pitchFamily="2" typeface="Wingdings"/>
        <a:buChar char="§"/>
        <a:defRPr kern="1200" sz="1600">
          <a:solidFill>
            <a:schemeClr val="tx1"/>
          </a:solidFill>
          <a:latin typeface="+mn-lt"/>
          <a:ea typeface="+mn-ea"/>
          <a:cs typeface="+mn-cs"/>
        </a:defRPr>
      </a:lvl6pPr>
      <a:lvl7pPr algn="l" defTabSz="914400" eaLnBrk="1" hangingPunct="1" indent="-228600" latinLnBrk="0" marL="2971800" rtl="0">
        <a:lnSpc>
          <a:spcPct val="100000"/>
        </a:lnSpc>
        <a:spcBef>
          <a:spcPts val="0"/>
        </a:spcBef>
        <a:buFont charset="2" panose="05000000000000000000" pitchFamily="2" typeface="Wingdings"/>
        <a:buChar char="§"/>
        <a:defRPr kern="1200" sz="1600">
          <a:solidFill>
            <a:schemeClr val="tx1"/>
          </a:solidFill>
          <a:latin typeface="+mn-lt"/>
          <a:ea typeface="+mn-ea"/>
          <a:cs typeface="+mn-cs"/>
        </a:defRPr>
      </a:lvl7pPr>
      <a:lvl8pPr algn="l" defTabSz="914400" eaLnBrk="1" hangingPunct="1" indent="-228600" latinLnBrk="0" marL="3429000" rtl="0">
        <a:lnSpc>
          <a:spcPct val="100000"/>
        </a:lnSpc>
        <a:spcBef>
          <a:spcPts val="0"/>
        </a:spcBef>
        <a:buFont charset="2" panose="05000000000000000000" pitchFamily="2" typeface="Wingdings"/>
        <a:buChar char="§"/>
        <a:defRPr kern="1200" sz="1600">
          <a:solidFill>
            <a:schemeClr val="tx1"/>
          </a:solidFill>
          <a:latin typeface="+mn-lt"/>
          <a:ea typeface="+mn-ea"/>
          <a:cs typeface="+mn-cs"/>
        </a:defRPr>
      </a:lvl8pPr>
      <a:lvl9pPr algn="l" defTabSz="914400" eaLnBrk="1" hangingPunct="1" indent="-228600" latinLnBrk="0" marL="3886200" rtl="0">
        <a:lnSpc>
          <a:spcPct val="100000"/>
        </a:lnSpc>
        <a:spcBef>
          <a:spcPts val="0"/>
        </a:spcBef>
        <a:buFont charset="2" panose="05000000000000000000" pitchFamily="2" typeface="Wingdings"/>
        <a:buChar char="§"/>
        <a:defRPr kern="1200" sz="1600">
          <a:solidFill>
            <a:schemeClr val="tx1"/>
          </a:solidFill>
          <a:latin typeface="+mn-lt"/>
          <a:ea typeface="+mn-ea"/>
          <a:cs typeface="+mn-cs"/>
        </a:defRPr>
      </a:lvl9pPr>
    </p:bodyStyle>
    <p:otherStyle>
      <a:defPPr>
        <a:defRPr/>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png" /></Relationships>
</file>

<file path=ppt/slides/_rels/slide2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 Id="rId3" Type="http://schemas.openxmlformats.org/officeDocument/2006/relationships/image" Target="../media/image5.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black">
          <a:xfrm>
            <a:off x="3175199" y="1943842"/>
            <a:ext cx="8500062" cy="2387600"/>
          </a:xfrm>
        </p:spPr>
        <p:txBody>
          <a:bodyPr/>
          <a:lstStyle/>
          <a:p>
            <a:pPr lvl="0" indent="0" marL="0">
              <a:buNone/>
            </a:pPr>
            <a:r>
              <a:rPr/>
              <a:t>Intro to the Digital SAT</a:t>
            </a:r>
          </a:p>
        </p:txBody>
      </p:sp>
      <p:sp>
        <p:nvSpPr>
          <p:cNvPr id="3" name="Subtitle 2"/>
          <p:cNvSpPr>
            <a:spLocks noGrp="1"/>
          </p:cNvSpPr>
          <p:nvPr>
            <p:ph idx="1" type="subTitle"/>
          </p:nvPr>
        </p:nvSpPr>
        <p:spPr>
          <a:xfrm>
            <a:off x="3175199" y="4538659"/>
            <a:ext cx="8500062" cy="865321"/>
          </a:xfrm>
        </p:spPr>
        <p:txBody>
          <a:bodyPr/>
          <a:lstStyle/>
          <a:p>
            <a:pPr lvl="0" indent="0" marL="0">
              <a:buNone/>
            </a:pPr>
            <a:r>
              <a:rPr/>
              <a:t>Overview of Test Structure and General Test-Taking Tips</a:t>
            </a:r>
            <a:br/>
            <a:br/>
            <a:r>
              <a:rPr/>
              <a:t>Joshua West</a:t>
            </a:r>
          </a:p>
        </p:txBody>
      </p:sp>
      <p:sp>
        <p:nvSpPr>
          <p:cNvPr id="11" name="Date Placeholder 3"/>
          <p:cNvSpPr>
            <a:spLocks noGrp="1"/>
          </p:cNvSpPr>
          <p:nvPr>
            <p:ph idx="10" sz="half" type="dt"/>
          </p:nvPr>
        </p:nvSpPr>
        <p:spPr/>
        <p:txBody>
          <a:bodyPr/>
          <a:lstStyle/>
          <a:p>
            <a:pPr lvl="0" indent="0" marL="0">
              <a:buNone/>
            </a:pPr>
            <a:r>
              <a:rPr/>
              <a:t>2025-10-15</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Quiz 1 — Check Understanding</a:t>
            </a:r>
          </a:p>
        </p:txBody>
      </p:sp>
      <p:sp>
        <p:nvSpPr>
          <p:cNvPr id="3" name="Content Placeholder 2"/>
          <p:cNvSpPr>
            <a:spLocks noGrp="1"/>
          </p:cNvSpPr>
          <p:nvPr>
            <p:ph idx="1"/>
          </p:nvPr>
        </p:nvSpPr>
        <p:spPr/>
        <p:txBody>
          <a:bodyPr/>
          <a:lstStyle/>
          <a:p>
            <a:pPr lvl="0" indent="-457200" marL="457200">
              <a:buAutoNum type="arabicParenR"/>
            </a:pPr>
            <a:r>
              <a:rPr/>
              <a:t>What is the SAT designed to measure?</a:t>
            </a:r>
            <a:br/>
          </a:p>
          <a:p>
            <a:pPr lvl="0" indent="-457200" marL="457200">
              <a:buAutoNum type="arabicParenR"/>
            </a:pPr>
            <a:r>
              <a:rPr/>
              <a:t>How many questions are in the </a:t>
            </a:r>
            <a:r>
              <a:rPr b="1"/>
              <a:t>Reading &amp; Writing</a:t>
            </a:r>
            <a:r>
              <a:rPr/>
              <a:t> section?</a:t>
            </a:r>
            <a:br/>
          </a:p>
          <a:p>
            <a:pPr lvl="0" indent="-457200" marL="457200">
              <a:buAutoNum type="arabicParenR"/>
            </a:pPr>
            <a:r>
              <a:rPr/>
              <a:t>What happens in the second module of the adaptive test?</a:t>
            </a:r>
            <a:br/>
          </a:p>
          <a:p>
            <a:pPr lvl="0" indent="-457200" marL="457200">
              <a:buAutoNum type="arabicParenR"/>
            </a:pPr>
            <a:r>
              <a:rPr/>
              <a:t>How does </a:t>
            </a:r>
            <a:r>
              <a:rPr b="1"/>
              <a:t>IRT</a:t>
            </a:r>
            <a:r>
              <a:rPr/>
              <a:t> affect your score?</a:t>
            </a:r>
            <a:br/>
          </a:p>
          <a:p>
            <a:pPr lvl="0" indent="-457200" marL="457200">
              <a:buAutoNum type="arabicParenR"/>
            </a:pPr>
            <a:r>
              <a:rPr/>
              <a:t>Why is </a:t>
            </a:r>
            <a:r>
              <a:rPr b="1"/>
              <a:t>equating</a:t>
            </a:r>
            <a:r>
              <a:rPr/>
              <a:t> used in SAT scoring?</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Part 2: Detailed Breakdown of Reading &amp; Writing and Math</a:t>
            </a:r>
          </a:p>
        </p:txBody>
      </p:sp>
      <p:sp>
        <p:nvSpPr>
          <p:cNvPr id="3" name="Content Placeholder 2"/>
          <p:cNvSpPr>
            <a:spLocks noGrp="1"/>
          </p:cNvSpPr>
          <p:nvPr>
            <p:ph idx="1"/>
          </p:nvPr>
        </p:nvSpPr>
        <p:spPr/>
        <p:txBody>
          <a:bodyPr/>
          <a:lstStyle/>
          <a:p>
            <a:pPr lvl="0" indent="0" marL="0">
              <a:buNone/>
            </a:pPr>
            <a:r>
              <a:rPr b="1"/>
              <a:t>Time:</a:t>
            </a:r>
            <a:r>
              <a:rPr/>
              <a:t> 25 minutes</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General Strategies (All Sections)</a:t>
            </a:r>
          </a:p>
        </p:txBody>
      </p:sp>
      <p:sp>
        <p:nvSpPr>
          <p:cNvPr id="3" name="Content Placeholder 2"/>
          <p:cNvSpPr>
            <a:spLocks noGrp="1"/>
          </p:cNvSpPr>
          <p:nvPr>
            <p:ph idx="1"/>
          </p:nvPr>
        </p:nvSpPr>
        <p:spPr/>
        <p:txBody>
          <a:bodyPr/>
          <a:lstStyle/>
          <a:p>
            <a:pPr lvl="0"/>
            <a:r>
              <a:rPr b="1"/>
              <a:t>Pace Yourself:</a:t>
            </a:r>
            <a:r>
              <a:rPr/>
              <a:t> Don’t over-invest in one question.</a:t>
            </a:r>
            <a:br/>
          </a:p>
          <a:p>
            <a:pPr lvl="0"/>
            <a:r>
              <a:rPr b="1"/>
              <a:t>POE (Process of Elimination):</a:t>
            </a:r>
            <a:r>
              <a:rPr/>
              <a:t> Remove clearly wrong choices.</a:t>
            </a:r>
            <a:br/>
          </a:p>
          <a:p>
            <a:pPr lvl="0"/>
            <a:r>
              <a:rPr b="1"/>
              <a:t>Answer Every Question:</a:t>
            </a:r>
            <a:r>
              <a:rPr/>
              <a:t> No penalty for guessing.</a:t>
            </a:r>
            <a:br/>
          </a:p>
          <a:p>
            <a:pPr lvl="0"/>
            <a:r>
              <a:rPr b="1"/>
              <a:t>Revisit Flagged Items:</a:t>
            </a:r>
            <a:r>
              <a:rPr/>
              <a:t> If time remains, return and verify.</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Core Strategies: Reading &amp; Writing</a:t>
            </a:r>
          </a:p>
        </p:txBody>
      </p:sp>
      <p:sp>
        <p:nvSpPr>
          <p:cNvPr id="3" name="Content Placeholder 2"/>
          <p:cNvSpPr>
            <a:spLocks noGrp="1"/>
          </p:cNvSpPr>
          <p:nvPr>
            <p:ph idx="1"/>
          </p:nvPr>
        </p:nvSpPr>
        <p:spPr/>
        <p:txBody>
          <a:bodyPr/>
          <a:lstStyle/>
          <a:p>
            <a:pPr lvl="0"/>
            <a:r>
              <a:rPr b="1"/>
              <a:t>Read Actively:</a:t>
            </a:r>
            <a:r>
              <a:rPr/>
              <a:t> Annotate, underline key terms, margin notes.</a:t>
            </a:r>
            <a:br/>
          </a:p>
          <a:p>
            <a:pPr lvl="0"/>
            <a:r>
              <a:rPr b="1"/>
              <a:t>Evidence-Based Thinking:</a:t>
            </a:r>
            <a:r>
              <a:rPr/>
              <a:t> Support answers with text evidence.</a:t>
            </a:r>
            <a:br/>
          </a:p>
          <a:p>
            <a:pPr lvl="0"/>
            <a:r>
              <a:rPr b="1"/>
              <a:t>Author’s Purpose &amp; Tone:</a:t>
            </a:r>
            <a:r>
              <a:rPr/>
              <a:t> Guide main idea and inference Qs.</a:t>
            </a:r>
            <a:br/>
          </a:p>
          <a:p>
            <a:pPr lvl="0"/>
            <a:r>
              <a:rPr b="1"/>
              <a:t>Words in Context:</a:t>
            </a:r>
            <a:r>
              <a:rPr/>
              <a:t> Infer meaning from usage.</a:t>
            </a:r>
            <a:br/>
          </a:p>
          <a:p>
            <a:pPr lvl="0"/>
            <a:r>
              <a:rPr b="1"/>
              <a:t>Avoid Assumptions:</a:t>
            </a:r>
            <a:r>
              <a:rPr/>
              <a:t> Stick to the text.</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R&amp;W: Information &amp; Ideas</a:t>
            </a:r>
          </a:p>
        </p:txBody>
      </p:sp>
      <p:sp>
        <p:nvSpPr>
          <p:cNvPr id="3" name="Content Placeholder 2"/>
          <p:cNvSpPr>
            <a:spLocks noGrp="1"/>
          </p:cNvSpPr>
          <p:nvPr>
            <p:ph idx="1"/>
          </p:nvPr>
        </p:nvSpPr>
        <p:spPr/>
        <p:txBody>
          <a:bodyPr/>
          <a:lstStyle/>
          <a:p>
            <a:pPr lvl="0"/>
            <a:r>
              <a:rPr b="1"/>
              <a:t>Central Ideas:</a:t>
            </a:r>
            <a:r>
              <a:rPr/>
              <a:t> Identify main ideas + supports.</a:t>
            </a:r>
            <a:br/>
          </a:p>
          <a:p>
            <a:pPr lvl="0"/>
            <a:r>
              <a:rPr b="1"/>
              <a:t>Command of Evidence:</a:t>
            </a:r>
            <a:r>
              <a:rPr/>
              <a:t> Locate supporting lines.</a:t>
            </a:r>
            <a:br/>
          </a:p>
          <a:p>
            <a:pPr lvl="0"/>
            <a:r>
              <a:rPr b="1"/>
              <a:t>Inferences:</a:t>
            </a:r>
            <a:r>
              <a:rPr/>
              <a:t> Draw logical conclusions.</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R&amp;W: Craft &amp; Structure</a:t>
            </a:r>
          </a:p>
        </p:txBody>
      </p:sp>
      <p:sp>
        <p:nvSpPr>
          <p:cNvPr id="3" name="Content Placeholder 2"/>
          <p:cNvSpPr>
            <a:spLocks noGrp="1"/>
          </p:cNvSpPr>
          <p:nvPr>
            <p:ph idx="1"/>
          </p:nvPr>
        </p:nvSpPr>
        <p:spPr/>
        <p:txBody>
          <a:bodyPr/>
          <a:lstStyle/>
          <a:p>
            <a:pPr lvl="0"/>
            <a:r>
              <a:rPr b="1"/>
              <a:t>Words in Context:</a:t>
            </a:r>
            <a:r>
              <a:rPr/>
              <a:t> Function/meaning in passage.</a:t>
            </a:r>
            <a:br/>
          </a:p>
          <a:p>
            <a:pPr lvl="0"/>
            <a:r>
              <a:rPr b="1"/>
              <a:t>Text Structure:</a:t>
            </a:r>
            <a:r>
              <a:rPr/>
              <a:t> Cause–effect, compare–contrast, etc.</a:t>
            </a:r>
            <a:br/>
          </a:p>
          <a:p>
            <a:pPr lvl="0"/>
            <a:r>
              <a:rPr b="1"/>
              <a:t>Cross-Text Comparisons:</a:t>
            </a:r>
            <a:r>
              <a:rPr/>
              <a:t> Relate ideas across passages.</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R&amp;W: Expression of Ideas</a:t>
            </a:r>
          </a:p>
        </p:txBody>
      </p:sp>
      <p:sp>
        <p:nvSpPr>
          <p:cNvPr id="3" name="Content Placeholder 2"/>
          <p:cNvSpPr>
            <a:spLocks noGrp="1"/>
          </p:cNvSpPr>
          <p:nvPr>
            <p:ph idx="1"/>
          </p:nvPr>
        </p:nvSpPr>
        <p:spPr/>
        <p:txBody>
          <a:bodyPr/>
          <a:lstStyle/>
          <a:p>
            <a:pPr lvl="0"/>
            <a:r>
              <a:rPr b="1"/>
              <a:t>Rhetorical Synthesis:</a:t>
            </a:r>
            <a:r>
              <a:rPr/>
              <a:t> Improve clarity, tone, logic.</a:t>
            </a:r>
            <a:br/>
          </a:p>
          <a:p>
            <a:pPr lvl="0"/>
            <a:r>
              <a:rPr b="1"/>
              <a:t>Transitions:</a:t>
            </a:r>
            <a:r>
              <a:rPr/>
              <a:t> Smooth connections between ideas.</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R&amp;W: Standard English Conventions</a:t>
            </a:r>
          </a:p>
        </p:txBody>
      </p:sp>
      <p:sp>
        <p:nvSpPr>
          <p:cNvPr id="3" name="Content Placeholder 2"/>
          <p:cNvSpPr>
            <a:spLocks noGrp="1"/>
          </p:cNvSpPr>
          <p:nvPr>
            <p:ph idx="1"/>
          </p:nvPr>
        </p:nvSpPr>
        <p:spPr/>
        <p:txBody>
          <a:bodyPr/>
          <a:lstStyle/>
          <a:p>
            <a:pPr lvl="0"/>
            <a:r>
              <a:rPr b="1"/>
              <a:t>Punctuation:</a:t>
            </a:r>
            <a:r>
              <a:rPr/>
              <a:t> Sentence boundaries, clarity.</a:t>
            </a:r>
            <a:br/>
          </a:p>
          <a:p>
            <a:pPr lvl="0"/>
            <a:r>
              <a:rPr b="1"/>
              <a:t>Grammar:</a:t>
            </a:r>
            <a:r>
              <a:rPr/>
              <a:t> Structure, agreement, tense, parallelism.</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Core Strategies: Math</a:t>
            </a:r>
          </a:p>
        </p:txBody>
      </p:sp>
      <p:sp>
        <p:nvSpPr>
          <p:cNvPr id="3" name="Content Placeholder 2"/>
          <p:cNvSpPr>
            <a:spLocks noGrp="1"/>
          </p:cNvSpPr>
          <p:nvPr>
            <p:ph idx="1"/>
          </p:nvPr>
        </p:nvSpPr>
        <p:spPr/>
        <p:txBody>
          <a:bodyPr/>
          <a:lstStyle/>
          <a:p>
            <a:pPr lvl="0"/>
            <a:r>
              <a:rPr b="1"/>
              <a:t>Write Out Your Work:</a:t>
            </a:r>
            <a:r>
              <a:rPr/>
              <a:t> Reduce careless errors.</a:t>
            </a:r>
            <a:br/>
          </a:p>
          <a:p>
            <a:pPr lvl="0"/>
            <a:r>
              <a:rPr b="1"/>
              <a:t>Use Estimation:</a:t>
            </a:r>
            <a:r>
              <a:rPr/>
              <a:t> Rule out implausible answers.</a:t>
            </a:r>
            <a:br/>
          </a:p>
          <a:p>
            <a:pPr lvl="0"/>
            <a:r>
              <a:rPr b="1"/>
              <a:t>Check Your Work:</a:t>
            </a:r>
            <a:r>
              <a:rPr/>
              <a:t> Ensure it fits the context.</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Math: Algebra</a:t>
            </a:r>
          </a:p>
        </p:txBody>
      </p:sp>
      <p:sp>
        <p:nvSpPr>
          <p:cNvPr id="3" name="Content Placeholder 2"/>
          <p:cNvSpPr>
            <a:spLocks noGrp="1"/>
          </p:cNvSpPr>
          <p:nvPr>
            <p:ph idx="1"/>
          </p:nvPr>
        </p:nvSpPr>
        <p:spPr/>
        <p:txBody>
          <a:bodyPr/>
          <a:lstStyle/>
          <a:p>
            <a:pPr lvl="0"/>
            <a:r>
              <a:rPr b="1"/>
              <a:t>Linear Equations (1 var)</a:t>
            </a:r>
            <a:br/>
          </a:p>
          <a:p>
            <a:pPr lvl="0"/>
            <a:r>
              <a:rPr b="1"/>
              <a:t>Systems of Equations</a:t>
            </a:r>
            <a:br/>
          </a:p>
          <a:p>
            <a:pPr lvl="0"/>
            <a:r>
              <a:rPr b="1"/>
              <a:t>Inequalities</a:t>
            </a:r>
            <a:r>
              <a:rPr/>
              <a:t> (solve/graph)</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Time &amp; Flow</a:t>
            </a:r>
          </a:p>
        </p:txBody>
      </p:sp>
      <p:sp>
        <p:nvSpPr>
          <p:cNvPr id="3" name="Content Placeholder 2"/>
          <p:cNvSpPr>
            <a:spLocks noGrp="1"/>
          </p:cNvSpPr>
          <p:nvPr>
            <p:ph idx="1"/>
          </p:nvPr>
        </p:nvSpPr>
        <p:spPr/>
        <p:txBody>
          <a:bodyPr/>
          <a:lstStyle/>
          <a:p>
            <a:pPr lvl="0" indent="0" marL="0">
              <a:buNone/>
            </a:pPr>
            <a:r>
              <a:rPr b="1"/>
              <a:t>Time:</a:t>
            </a:r>
            <a:r>
              <a:rPr/>
              <a:t> ~1 hour</a:t>
            </a:r>
          </a:p>
          <a:p>
            <a:pPr lvl="0" indent="0" marL="0">
              <a:buNone/>
            </a:pPr>
            <a:r>
              <a:rPr b="1"/>
              <a:t>Flow:</a:t>
            </a:r>
          </a:p>
          <a:p>
            <a:pPr lvl="0" indent="-457200" marL="457200">
              <a:buAutoNum type="arabicParenR"/>
            </a:pPr>
            <a:r>
              <a:rPr/>
              <a:t>Introduction, Test Structure, and Scoring</a:t>
            </a:r>
          </a:p>
          <a:p>
            <a:pPr lvl="0" indent="-457200" marL="457200">
              <a:buAutoNum type="arabicParenR"/>
            </a:pPr>
            <a:r>
              <a:rPr/>
              <a:t>Detailed Breakdown of Reading &amp; Writing and Math</a:t>
            </a:r>
          </a:p>
          <a:p>
            <a:pPr lvl="0" indent="-457200" marL="457200">
              <a:buAutoNum type="arabicParenR"/>
            </a:pPr>
            <a:r>
              <a:rPr/>
              <a:t>Testing Edge Strategy with FUEL</a:t>
            </a:r>
          </a:p>
          <a:p>
            <a:pPr lvl="0" indent="-457200" marL="457200">
              <a:buAutoNum type="arabicParenR"/>
            </a:pPr>
            <a:r>
              <a:rPr/>
              <a:t>Conclusion and Wrap-Up</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Math: Advanced Math</a:t>
            </a:r>
          </a:p>
        </p:txBody>
      </p:sp>
      <p:sp>
        <p:nvSpPr>
          <p:cNvPr id="3" name="Content Placeholder 2"/>
          <p:cNvSpPr>
            <a:spLocks noGrp="1"/>
          </p:cNvSpPr>
          <p:nvPr>
            <p:ph idx="1"/>
          </p:nvPr>
        </p:nvSpPr>
        <p:spPr/>
        <p:txBody>
          <a:bodyPr/>
          <a:lstStyle/>
          <a:p>
            <a:pPr lvl="0"/>
            <a:r>
              <a:rPr b="1"/>
              <a:t>Nonlinear Functions:</a:t>
            </a:r>
            <a:r>
              <a:rPr/>
              <a:t> Quadratic, exponential, polynomial.</a:t>
            </a:r>
            <a:br/>
          </a:p>
          <a:p>
            <a:pPr lvl="0"/>
            <a:r>
              <a:rPr b="1"/>
              <a:t>Equivalent Expressions:</a:t>
            </a:r>
            <a:r>
              <a:rPr/>
              <a:t> Simplify/manipulate forms.</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Math: Problem Solving &amp; Data Analysis</a:t>
            </a:r>
          </a:p>
        </p:txBody>
      </p:sp>
      <p:sp>
        <p:nvSpPr>
          <p:cNvPr id="3" name="Content Placeholder 2"/>
          <p:cNvSpPr>
            <a:spLocks noGrp="1"/>
          </p:cNvSpPr>
          <p:nvPr>
            <p:ph idx="1"/>
          </p:nvPr>
        </p:nvSpPr>
        <p:spPr/>
        <p:txBody>
          <a:bodyPr/>
          <a:lstStyle/>
          <a:p>
            <a:pPr lvl="0"/>
            <a:r>
              <a:rPr b="1"/>
              <a:t>Ratios &amp; Proportions</a:t>
            </a:r>
            <a:r>
              <a:rPr/>
              <a:t> (rates, unit conversions)</a:t>
            </a:r>
            <a:br/>
          </a:p>
          <a:p>
            <a:pPr lvl="0"/>
            <a:r>
              <a:rPr b="1"/>
              <a:t>Probability &amp; Statistics</a:t>
            </a:r>
            <a:r>
              <a:rPr/>
              <a:t> (interpret &amp; compute)</a:t>
            </a:r>
            <a:br/>
          </a:p>
          <a:p>
            <a:pPr lvl="0"/>
            <a:r>
              <a:rPr b="1"/>
              <a:t>One-Variable Data:</a:t>
            </a:r>
            <a:r>
              <a:rPr/>
              <a:t> mean/median/mode</a:t>
            </a:r>
            <a:br/>
          </a:p>
          <a:p>
            <a:pPr lvl="0"/>
            <a:r>
              <a:rPr b="1"/>
              <a:t>Two-Variable Data:</a:t>
            </a:r>
            <a:r>
              <a:rPr/>
              <a:t> scatterplots, regression lines</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Math: Geometry &amp; Trigonometry</a:t>
            </a:r>
          </a:p>
        </p:txBody>
      </p:sp>
      <p:sp>
        <p:nvSpPr>
          <p:cNvPr id="3" name="Content Placeholder 2"/>
          <p:cNvSpPr>
            <a:spLocks noGrp="1"/>
          </p:cNvSpPr>
          <p:nvPr>
            <p:ph idx="1"/>
          </p:nvPr>
        </p:nvSpPr>
        <p:spPr/>
        <p:txBody>
          <a:bodyPr/>
          <a:lstStyle/>
          <a:p>
            <a:pPr lvl="0"/>
            <a:r>
              <a:rPr b="1"/>
              <a:t>Area &amp; Volume</a:t>
            </a:r>
            <a:r>
              <a:rPr/>
              <a:t> (2D/3D)</a:t>
            </a:r>
            <a:br/>
          </a:p>
          <a:p>
            <a:pPr lvl="0"/>
            <a:r>
              <a:rPr b="1"/>
              <a:t>Right Triangles:</a:t>
            </a:r>
            <a:r>
              <a:rPr/>
              <a:t> Pythagorean, trig ratios</a:t>
            </a:r>
            <a:br/>
          </a:p>
          <a:p>
            <a:pPr lvl="0"/>
            <a:r>
              <a:rPr b="1"/>
              <a:t>Circles:</a:t>
            </a:r>
            <a:r>
              <a:rPr/>
              <a:t> angles, arcs, sectors</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Quiz 2 — Check Understanding</a:t>
            </a:r>
          </a:p>
        </p:txBody>
      </p:sp>
      <p:sp>
        <p:nvSpPr>
          <p:cNvPr id="3" name="Content Placeholder 2"/>
          <p:cNvSpPr>
            <a:spLocks noGrp="1"/>
          </p:cNvSpPr>
          <p:nvPr>
            <p:ph idx="1"/>
          </p:nvPr>
        </p:nvSpPr>
        <p:spPr/>
        <p:txBody>
          <a:bodyPr/>
          <a:lstStyle/>
          <a:p>
            <a:pPr lvl="0" indent="-457200" marL="457200">
              <a:buAutoNum type="arabicParenR"/>
            </a:pPr>
            <a:r>
              <a:rPr/>
              <a:t>In the </a:t>
            </a:r>
            <a:r>
              <a:rPr b="1"/>
              <a:t>Reading &amp; Writing</a:t>
            </a:r>
            <a:r>
              <a:rPr/>
              <a:t> section, what does “</a:t>
            </a:r>
            <a:r>
              <a:rPr b="1"/>
              <a:t>Command of Evidence</a:t>
            </a:r>
            <a:r>
              <a:rPr/>
              <a:t>” require you to do?</a:t>
            </a:r>
          </a:p>
          <a:p>
            <a:pPr lvl="0" indent="-457200" marL="457200">
              <a:buAutoNum type="arabicParenR"/>
            </a:pPr>
            <a:r>
              <a:rPr/>
              <a:t>For </a:t>
            </a:r>
            <a:r>
              <a:rPr b="1"/>
              <a:t>Words in Context</a:t>
            </a:r>
            <a:r>
              <a:rPr/>
              <a:t> questions, what’s the most reliable first step?</a:t>
            </a:r>
          </a:p>
          <a:p>
            <a:pPr lvl="0" indent="-457200" marL="457200">
              <a:buAutoNum type="arabicParenR"/>
            </a:pPr>
            <a:r>
              <a:rPr/>
              <a:t>In </a:t>
            </a:r>
            <a:r>
              <a:rPr b="1"/>
              <a:t>Expression of Ideas</a:t>
            </a:r>
            <a:r>
              <a:rPr/>
              <a:t> items, what’s the main purpose of adding or refining </a:t>
            </a:r>
            <a:r>
              <a:rPr b="1"/>
              <a:t>transitions</a:t>
            </a:r>
            <a:r>
              <a:rPr/>
              <a:t>?</a:t>
            </a:r>
          </a:p>
          <a:p>
            <a:pPr lvl="0" indent="-457200" marL="457200">
              <a:buAutoNum type="arabicParenR"/>
            </a:pPr>
            <a:r>
              <a:rPr/>
              <a:t>In the </a:t>
            </a:r>
            <a:r>
              <a:rPr b="1"/>
              <a:t>Math</a:t>
            </a:r>
            <a:r>
              <a:rPr/>
              <a:t> section, what is an efficient strategy for solving a </a:t>
            </a:r>
            <a:r>
              <a:rPr b="1"/>
              <a:t>system of linear equations</a:t>
            </a:r>
            <a:r>
              <a:rPr/>
              <a:t>?</a:t>
            </a:r>
          </a:p>
          <a:p>
            <a:pPr lvl="0" indent="-457200" marL="457200">
              <a:buAutoNum type="arabicParenR"/>
            </a:pPr>
            <a:r>
              <a:rPr/>
              <a:t>In </a:t>
            </a:r>
            <a:r>
              <a:rPr b="1"/>
              <a:t>Problem Solving &amp; Data Analysis</a:t>
            </a:r>
            <a:r>
              <a:rPr/>
              <a:t>, what is the correct formula for </a:t>
            </a:r>
            <a:r>
              <a:rPr b="1"/>
              <a:t>percent change</a:t>
            </a:r>
            <a:r>
              <a:rPr/>
              <a:t>?</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Part 3: Testing Edge Strategy with FUEL</a:t>
            </a:r>
          </a:p>
        </p:txBody>
      </p:sp>
      <p:sp>
        <p:nvSpPr>
          <p:cNvPr id="3" name="Content Placeholder 2"/>
          <p:cNvSpPr>
            <a:spLocks noGrp="1"/>
          </p:cNvSpPr>
          <p:nvPr>
            <p:ph idx="1"/>
          </p:nvPr>
        </p:nvSpPr>
        <p:spPr/>
        <p:txBody>
          <a:bodyPr/>
          <a:lstStyle/>
          <a:p>
            <a:pPr lvl="0" indent="0" marL="0">
              <a:buNone/>
            </a:pPr>
            <a:r>
              <a:rPr b="1"/>
              <a:t>Time:</a:t>
            </a:r>
            <a:r>
              <a:rPr/>
              <a:t> 15 minutes</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FUEL: Focus (Manage Distractions)</a:t>
            </a:r>
          </a:p>
        </p:txBody>
      </p:sp>
      <p:sp>
        <p:nvSpPr>
          <p:cNvPr id="4" name="Text Placeholder 2"/>
          <p:cNvSpPr>
            <a:spLocks noGrp="1"/>
          </p:cNvSpPr>
          <p:nvPr>
            <p:ph idx="2" sz="half" type="body"/>
          </p:nvPr>
        </p:nvSpPr>
        <p:spPr/>
        <p:txBody>
          <a:bodyPr/>
          <a:lstStyle/>
          <a:p>
            <a:pPr lvl="0"/>
            <a:r>
              <a:rPr b="1"/>
              <a:t>Internal:</a:t>
            </a:r>
            <a:r>
              <a:rPr/>
              <a:t> anxiety, overthinking → breathing, brief reset</a:t>
            </a:r>
            <a:br/>
          </a:p>
          <a:p>
            <a:pPr lvl="0"/>
            <a:r>
              <a:rPr b="1"/>
              <a:t>External:</a:t>
            </a:r>
            <a:r>
              <a:rPr/>
              <a:t> noise, interruptions → environment setup</a:t>
            </a:r>
            <a:br/>
          </a:p>
          <a:p>
            <a:pPr lvl="0"/>
            <a:r>
              <a:rPr b="1"/>
              <a:t>Mindfulness:</a:t>
            </a:r>
            <a:r>
              <a:rPr/>
              <a:t> quick grounding techniques</a:t>
            </a:r>
          </a:p>
        </p:txBody>
      </p:sp>
      <p:pic>
        <p:nvPicPr>
          <p:cNvPr descr="assets/EFStrats.png" id="0" name="Picture 1"/>
          <p:cNvPicPr>
            <a:picLocks noGrp="1" noChangeAspect="1"/>
          </p:cNvPicPr>
          <p:nvPr/>
        </p:nvPicPr>
        <p:blipFill>
          <a:blip r:embed="rId2"/>
          <a:stretch>
            <a:fillRect/>
          </a:stretch>
        </p:blipFill>
        <p:spPr bwMode="auto">
          <a:xfrm>
            <a:off x="5511800" y="2590800"/>
            <a:ext cx="5168900" cy="34417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FUEL: Understand (Growth Mindset)</a:t>
            </a:r>
          </a:p>
        </p:txBody>
      </p:sp>
      <p:sp>
        <p:nvSpPr>
          <p:cNvPr id="4" name="Text Placeholder 2"/>
          <p:cNvSpPr>
            <a:spLocks noGrp="1"/>
          </p:cNvSpPr>
          <p:nvPr>
            <p:ph idx="2" sz="half" type="body"/>
          </p:nvPr>
        </p:nvSpPr>
        <p:spPr/>
        <p:txBody>
          <a:bodyPr/>
          <a:lstStyle/>
          <a:p>
            <a:pPr lvl="0"/>
            <a:r>
              <a:rPr/>
              <a:t>Treat mistakes as </a:t>
            </a:r>
            <a:r>
              <a:rPr b="1"/>
              <a:t>data</a:t>
            </a:r>
            <a:r>
              <a:rPr/>
              <a:t>.</a:t>
            </a:r>
            <a:br/>
          </a:p>
          <a:p>
            <a:pPr lvl="0"/>
            <a:r>
              <a:rPr/>
              <a:t>Reflect → adjust plan → improve.</a:t>
            </a:r>
          </a:p>
        </p:txBody>
      </p:sp>
      <p:pic>
        <p:nvPicPr>
          <p:cNvPr descr="assets/GrowthMindset.png" id="0" name="Picture 1"/>
          <p:cNvPicPr>
            <a:picLocks noGrp="1" noChangeAspect="1"/>
          </p:cNvPicPr>
          <p:nvPr/>
        </p:nvPicPr>
        <p:blipFill>
          <a:blip r:embed="rId2"/>
          <a:stretch>
            <a:fillRect/>
          </a:stretch>
        </p:blipFill>
        <p:spPr bwMode="auto">
          <a:xfrm>
            <a:off x="6858000" y="2463800"/>
            <a:ext cx="2476500" cy="37084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FUEL: Endure (Sleep &amp; Nutrition)</a:t>
            </a:r>
          </a:p>
        </p:txBody>
      </p:sp>
      <p:sp>
        <p:nvSpPr>
          <p:cNvPr id="4" name="Text Placeholder 2"/>
          <p:cNvSpPr>
            <a:spLocks noGrp="1"/>
          </p:cNvSpPr>
          <p:nvPr>
            <p:ph idx="2" sz="half" type="body"/>
          </p:nvPr>
        </p:nvSpPr>
        <p:spPr/>
        <p:txBody>
          <a:bodyPr/>
          <a:lstStyle/>
          <a:p>
            <a:pPr lvl="0"/>
            <a:r>
              <a:rPr b="1"/>
              <a:t>Sleep:</a:t>
            </a:r>
            <a:r>
              <a:rPr/>
              <a:t> Aim </a:t>
            </a:r>
            <a:r>
              <a:rPr b="1"/>
              <a:t>8–10 hrs</a:t>
            </a:r>
            <a:r>
              <a:rPr/>
              <a:t> (90-min cycles; ~5 cycles ideal).</a:t>
            </a:r>
            <a:br/>
          </a:p>
          <a:p>
            <a:pPr lvl="0"/>
            <a:r>
              <a:rPr b="1"/>
              <a:t>Nutrition:</a:t>
            </a:r>
            <a:r>
              <a:rPr/>
              <a:t> Balanced meals leading up to test day.</a:t>
            </a:r>
            <a:br/>
          </a:p>
          <a:p>
            <a:pPr lvl="0"/>
            <a:r>
              <a:rPr b="1"/>
              <a:t>Hydration:</a:t>
            </a:r>
            <a:r>
              <a:rPr/>
              <a:t> Consistent, not just test morning.</a:t>
            </a:r>
          </a:p>
        </p:txBody>
      </p:sp>
      <p:pic>
        <p:nvPicPr>
          <p:cNvPr descr="assets/PrepChecklist.png" id="0" name="Picture 1"/>
          <p:cNvPicPr>
            <a:picLocks noGrp="1" noChangeAspect="1"/>
          </p:cNvPicPr>
          <p:nvPr/>
        </p:nvPicPr>
        <p:blipFill>
          <a:blip r:embed="rId2"/>
          <a:stretch>
            <a:fillRect/>
          </a:stretch>
        </p:blipFill>
        <p:spPr bwMode="auto">
          <a:xfrm>
            <a:off x="5511800" y="2590800"/>
            <a:ext cx="5168900" cy="3441700"/>
          </a:xfrm>
          <a:prstGeom prst="rect">
            <a:avLst/>
          </a:prstGeom>
          <a:noFill/>
          <a:ln w="9525">
            <a:noFill/>
            <a:headEnd/>
            <a:tailEnd/>
          </a:ln>
        </p:spPr>
      </p:pic>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FUEL: Lead with Motivation (Metacognition)</a:t>
            </a:r>
          </a:p>
        </p:txBody>
      </p:sp>
      <p:sp>
        <p:nvSpPr>
          <p:cNvPr id="4" name="Text Placeholder 2"/>
          <p:cNvSpPr>
            <a:spLocks noGrp="1"/>
          </p:cNvSpPr>
          <p:nvPr>
            <p:ph idx="2" sz="half" type="body"/>
          </p:nvPr>
        </p:nvSpPr>
        <p:spPr/>
        <p:txBody>
          <a:bodyPr/>
          <a:lstStyle/>
          <a:p>
            <a:pPr lvl="0"/>
            <a:r>
              <a:rPr b="1"/>
              <a:t>Connect to Goals:</a:t>
            </a:r>
            <a:r>
              <a:rPr/>
              <a:t> admissions, scholarships, options.</a:t>
            </a:r>
            <a:br/>
          </a:p>
          <a:p>
            <a:pPr lvl="0"/>
            <a:r>
              <a:rPr b="1"/>
              <a:t>Metacognition:</a:t>
            </a:r>
            <a:r>
              <a:rPr/>
              <a:t> plan → monitor → evaluate → revise.</a:t>
            </a:r>
            <a:br/>
          </a:p>
          <a:p>
            <a:pPr lvl="0"/>
            <a:r>
              <a:rPr b="1"/>
              <a:t>Reflection Log:</a:t>
            </a:r>
            <a:r>
              <a:rPr/>
              <a:t> keep it current (weekly review).</a:t>
            </a:r>
          </a:p>
        </p:txBody>
      </p:sp>
      <p:pic>
        <p:nvPicPr>
          <p:cNvPr descr="assets/ReflectionLog.png" id="0" name="Picture 1"/>
          <p:cNvPicPr>
            <a:picLocks noGrp="1" noChangeAspect="1"/>
          </p:cNvPicPr>
          <p:nvPr/>
        </p:nvPicPr>
        <p:blipFill>
          <a:blip r:embed="rId2"/>
          <a:stretch>
            <a:fillRect/>
          </a:stretch>
        </p:blipFill>
        <p:spPr bwMode="auto">
          <a:xfrm>
            <a:off x="5511800" y="2590800"/>
            <a:ext cx="5168900" cy="34417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FUEL Check (5 Qs)</a:t>
            </a:r>
          </a:p>
        </p:txBody>
      </p:sp>
      <p:sp>
        <p:nvSpPr>
          <p:cNvPr id="3" name="Content Placeholder 2"/>
          <p:cNvSpPr>
            <a:spLocks noGrp="1"/>
          </p:cNvSpPr>
          <p:nvPr>
            <p:ph idx="1"/>
          </p:nvPr>
        </p:nvSpPr>
        <p:spPr/>
        <p:txBody>
          <a:bodyPr/>
          <a:lstStyle/>
          <a:p>
            <a:pPr lvl="0" indent="-457200" marL="457200">
              <a:buAutoNum type="arabicParenR"/>
            </a:pPr>
            <a:r>
              <a:rPr/>
              <a:t>How can you manage </a:t>
            </a:r>
            <a:r>
              <a:rPr b="1"/>
              <a:t>external</a:t>
            </a:r>
            <a:r>
              <a:rPr/>
              <a:t> distractions?</a:t>
            </a:r>
            <a:br/>
          </a:p>
          <a:p>
            <a:pPr lvl="0" indent="-457200" marL="457200">
              <a:buAutoNum type="arabicParenR"/>
            </a:pPr>
            <a:r>
              <a:rPr/>
              <a:t>Why is a </a:t>
            </a:r>
            <a:r>
              <a:rPr b="1"/>
              <a:t>growth mindset</a:t>
            </a:r>
            <a:r>
              <a:rPr/>
              <a:t> useful?</a:t>
            </a:r>
            <a:br/>
          </a:p>
          <a:p>
            <a:pPr lvl="0" indent="-457200" marL="457200">
              <a:buAutoNum type="arabicParenR"/>
            </a:pPr>
            <a:r>
              <a:rPr/>
              <a:t>Recommended </a:t>
            </a:r>
            <a:r>
              <a:rPr b="1"/>
              <a:t>sleep</a:t>
            </a:r>
            <a:r>
              <a:rPr/>
              <a:t> range for test performance?</a:t>
            </a:r>
            <a:br/>
          </a:p>
          <a:p>
            <a:pPr lvl="0" indent="-457200" marL="457200">
              <a:buAutoNum type="arabicParenR"/>
            </a:pPr>
            <a:r>
              <a:rPr/>
              <a:t>Why reflect on practice tests?</a:t>
            </a:r>
            <a:br/>
          </a:p>
          <a:p>
            <a:pPr lvl="0" indent="-457200" marL="457200">
              <a:buAutoNum type="arabicParenR"/>
            </a:pPr>
            <a:r>
              <a:rPr/>
              <a:t>Role of </a:t>
            </a:r>
            <a:r>
              <a:rPr b="1"/>
              <a:t>positive self-talk</a:t>
            </a:r>
            <a:r>
              <a:rPr/>
              <a: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Part 1: Introduction, Test Structure, and Scoring</a:t>
            </a:r>
          </a:p>
        </p:txBody>
      </p:sp>
      <p:sp>
        <p:nvSpPr>
          <p:cNvPr id="3" name="Content Placeholder 2"/>
          <p:cNvSpPr>
            <a:spLocks noGrp="1"/>
          </p:cNvSpPr>
          <p:nvPr>
            <p:ph idx="1"/>
          </p:nvPr>
        </p:nvSpPr>
        <p:spPr/>
        <p:txBody>
          <a:bodyPr/>
          <a:lstStyle/>
          <a:p>
            <a:pPr lvl="0" indent="0" marL="0">
              <a:buNone/>
            </a:pPr>
            <a:r>
              <a:rPr b="1"/>
              <a:t>Time:</a:t>
            </a:r>
            <a:r>
              <a:rPr/>
              <a:t> 15 minutes</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Part 4: Conclusion and Wrap-Up</a:t>
            </a:r>
          </a:p>
        </p:txBody>
      </p:sp>
      <p:sp>
        <p:nvSpPr>
          <p:cNvPr id="3" name="Content Placeholder 2"/>
          <p:cNvSpPr>
            <a:spLocks noGrp="1"/>
          </p:cNvSpPr>
          <p:nvPr>
            <p:ph idx="1"/>
          </p:nvPr>
        </p:nvSpPr>
        <p:spPr/>
        <p:txBody>
          <a:bodyPr/>
          <a:lstStyle/>
          <a:p>
            <a:pPr lvl="0" indent="0" marL="0">
              <a:buNone/>
            </a:pPr>
            <a:r>
              <a:rPr b="1"/>
              <a:t>Time:</a:t>
            </a:r>
            <a:r>
              <a:rPr/>
              <a:t> 5 minutes</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Final Test-Day Reminders</a:t>
            </a:r>
          </a:p>
        </p:txBody>
      </p:sp>
      <p:sp>
        <p:nvSpPr>
          <p:cNvPr id="3" name="Content Placeholder 2"/>
          <p:cNvSpPr>
            <a:spLocks noGrp="1"/>
          </p:cNvSpPr>
          <p:nvPr>
            <p:ph idx="1"/>
          </p:nvPr>
        </p:nvSpPr>
        <p:spPr/>
        <p:txBody>
          <a:bodyPr/>
          <a:lstStyle/>
          <a:p>
            <a:pPr lvl="0"/>
            <a:r>
              <a:rPr/>
              <a:t>Bring </a:t>
            </a:r>
            <a:r>
              <a:rPr b="1"/>
              <a:t>admission ticket</a:t>
            </a:r>
            <a:r>
              <a:rPr/>
              <a:t>, </a:t>
            </a:r>
            <a:r>
              <a:rPr b="1"/>
              <a:t>valid ID</a:t>
            </a:r>
            <a:r>
              <a:rPr/>
              <a:t>, </a:t>
            </a:r>
            <a:r>
              <a:rPr b="1"/>
              <a:t>approved calculator</a:t>
            </a:r>
            <a:r>
              <a:rPr/>
              <a:t>, and </a:t>
            </a:r>
            <a:r>
              <a:rPr b="1"/>
              <a:t>pencils</a:t>
            </a:r>
            <a:r>
              <a:rPr/>
              <a:t>.</a:t>
            </a:r>
            <a:br/>
          </a:p>
          <a:p>
            <a:pPr lvl="0"/>
            <a:r>
              <a:rPr/>
              <a:t>Arrive early, stay calm, trust your preparation.</a:t>
            </a:r>
            <a:br/>
          </a:p>
          <a:p>
            <a:pPr lvl="0"/>
            <a:r>
              <a:rPr/>
              <a:t>Quick review the day before — </a:t>
            </a:r>
            <a:r>
              <a:rPr b="1"/>
              <a:t>don’t cram</a:t>
            </a:r>
            <a:r>
              <a:rPr/>
              <a:t>.</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Recap of Key Strategies</a:t>
            </a:r>
          </a:p>
        </p:txBody>
      </p:sp>
      <p:sp>
        <p:nvSpPr>
          <p:cNvPr id="3" name="Content Placeholder 2"/>
          <p:cNvSpPr>
            <a:spLocks noGrp="1"/>
          </p:cNvSpPr>
          <p:nvPr>
            <p:ph idx="1"/>
          </p:nvPr>
        </p:nvSpPr>
        <p:spPr/>
        <p:txBody>
          <a:bodyPr/>
          <a:lstStyle/>
          <a:p>
            <a:pPr lvl="0"/>
            <a:r>
              <a:rPr b="1"/>
              <a:t>Test Structure:</a:t>
            </a:r>
            <a:r>
              <a:rPr/>
              <a:t> R&amp;W + Math breakdown; adaptive modules.</a:t>
            </a:r>
            <a:br/>
          </a:p>
          <a:p>
            <a:pPr lvl="0"/>
            <a:r>
              <a:rPr b="1"/>
              <a:t>FUEL:</a:t>
            </a:r>
            <a:r>
              <a:rPr/>
              <a:t> Focus, Understand, Endure, Lead.</a:t>
            </a:r>
            <a:br/>
          </a:p>
          <a:p>
            <a:pPr lvl="0"/>
            <a:r>
              <a:rPr b="1"/>
              <a:t>Preparation:</a:t>
            </a:r>
            <a:r>
              <a:rPr/>
              <a:t> Full-length practice, reflection logs, target weaknesses.</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Quiz 4 — Final Quiz (5 Qs)</a:t>
            </a:r>
          </a:p>
        </p:txBody>
      </p:sp>
      <p:sp>
        <p:nvSpPr>
          <p:cNvPr id="3" name="Content Placeholder 2"/>
          <p:cNvSpPr>
            <a:spLocks noGrp="1"/>
          </p:cNvSpPr>
          <p:nvPr>
            <p:ph idx="1"/>
          </p:nvPr>
        </p:nvSpPr>
        <p:spPr/>
        <p:txBody>
          <a:bodyPr/>
          <a:lstStyle/>
          <a:p>
            <a:pPr lvl="0" indent="-457200" marL="457200">
              <a:buAutoNum type="arabicParenR"/>
            </a:pPr>
            <a:r>
              <a:rPr/>
              <a:t>What items must you bring to the SAT?</a:t>
            </a:r>
            <a:br/>
          </a:p>
          <a:p>
            <a:pPr lvl="0" indent="-457200" marL="457200">
              <a:buAutoNum type="arabicParenR"/>
            </a:pPr>
            <a:r>
              <a:rPr/>
              <a:t>How does the </a:t>
            </a:r>
            <a:r>
              <a:rPr b="1"/>
              <a:t>adaptive</a:t>
            </a:r>
            <a:r>
              <a:rPr/>
              <a:t> system work?</a:t>
            </a:r>
            <a:br/>
          </a:p>
          <a:p>
            <a:pPr lvl="0" indent="-457200" marL="457200">
              <a:buAutoNum type="arabicParenR"/>
            </a:pPr>
            <a:r>
              <a:rPr/>
              <a:t>What does </a:t>
            </a:r>
            <a:r>
              <a:rPr b="1"/>
              <a:t>FUEL</a:t>
            </a:r>
            <a:r>
              <a:rPr/>
              <a:t> stand for?</a:t>
            </a:r>
            <a:br/>
          </a:p>
          <a:p>
            <a:pPr lvl="0" indent="-457200" marL="457200">
              <a:buAutoNum type="arabicParenR"/>
            </a:pPr>
            <a:r>
              <a:rPr/>
              <a:t>How to use </a:t>
            </a:r>
            <a:r>
              <a:rPr b="1"/>
              <a:t>reflection logs</a:t>
            </a:r>
            <a:r>
              <a:rPr/>
              <a:t> effectively?</a:t>
            </a:r>
            <a:br/>
          </a:p>
          <a:p>
            <a:pPr lvl="0" indent="-457200" marL="457200">
              <a:buAutoNum type="arabicParenR"/>
            </a:pPr>
            <a:r>
              <a:rPr/>
              <a:t>Why simulate exam-like conditions?</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assets/SATCollege.png" id="0" name="Picture 1"/>
          <p:cNvPicPr>
            <a:picLocks noGrp="1" noChangeAspect="1"/>
          </p:cNvPicPr>
          <p:nvPr/>
        </p:nvPicPr>
        <p:blipFill>
          <a:blip r:embed="rId3"/>
          <a:stretch>
            <a:fillRect/>
          </a:stretch>
        </p:blipFill>
        <p:spPr bwMode="auto">
          <a:xfrm>
            <a:off x="3098800" y="2184400"/>
            <a:ext cx="5969000" cy="39751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Goals of the SAT</a:t>
            </a:r>
          </a:p>
        </p:txBody>
      </p:sp>
      <p:sp>
        <p:nvSpPr>
          <p:cNvPr id="3" name="Content Placeholder 2"/>
          <p:cNvSpPr>
            <a:spLocks noGrp="1"/>
          </p:cNvSpPr>
          <p:nvPr>
            <p:ph idx="1"/>
          </p:nvPr>
        </p:nvSpPr>
        <p:spPr/>
        <p:txBody>
          <a:bodyPr/>
          <a:lstStyle/>
          <a:p>
            <a:pPr lvl="0"/>
            <a:r>
              <a:rPr/>
              <a:t>The SAT measures </a:t>
            </a:r>
            <a:r>
              <a:rPr b="1"/>
              <a:t>college readiness</a:t>
            </a:r>
            <a:r>
              <a:rPr/>
              <a:t>.</a:t>
            </a:r>
          </a:p>
          <a:p>
            <a:pPr lvl="0"/>
            <a:r>
              <a:rPr/>
              <a:t>Used by colleges for </a:t>
            </a:r>
            <a:r>
              <a:rPr b="1"/>
              <a:t>admissions</a:t>
            </a:r>
            <a:r>
              <a:rPr/>
              <a:t>, </a:t>
            </a:r>
            <a:r>
              <a:rPr b="1"/>
              <a:t>scholarships</a:t>
            </a:r>
            <a:r>
              <a:rPr/>
              <a:t>, and </a:t>
            </a:r>
            <a:r>
              <a:rPr b="1"/>
              <a:t>course placement</a:t>
            </a:r>
            <a:r>
              <a:rPr/>
              <a:t>.</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Raw Scores &amp; Timing</a:t>
            </a:r>
          </a:p>
        </p:txBody>
      </p:sp>
      <p:sp>
        <p:nvSpPr>
          <p:cNvPr id="4" name="Text Placeholder 2"/>
          <p:cNvSpPr>
            <a:spLocks noGrp="1"/>
          </p:cNvSpPr>
          <p:nvPr>
            <p:ph idx="2" sz="half" type="body"/>
          </p:nvPr>
        </p:nvSpPr>
        <p:spPr/>
        <p:txBody>
          <a:bodyPr/>
          <a:lstStyle/>
          <a:p>
            <a:pPr lvl="0"/>
            <a:r>
              <a:rPr b="1"/>
              <a:t>No penalty</a:t>
            </a:r>
            <a:r>
              <a:rPr/>
              <a:t> for wrong answers.</a:t>
            </a:r>
          </a:p>
          <a:p>
            <a:pPr lvl="0"/>
            <a:r>
              <a:rPr b="1"/>
              <a:t>R&amp;W:</a:t>
            </a:r>
            <a:r>
              <a:rPr/>
              <a:t> </a:t>
            </a:r>
            <a:r>
              <a:rPr b="1"/>
              <a:t>22</a:t>
            </a:r>
            <a:r>
              <a:rPr/>
              <a:t> required for harder 2nd R&amp;W section</a:t>
            </a:r>
          </a:p>
          <a:p>
            <a:pPr lvl="0"/>
            <a:r>
              <a:rPr b="1"/>
              <a:t>Math:</a:t>
            </a:r>
            <a:r>
              <a:rPr/>
              <a:t> </a:t>
            </a:r>
            <a:r>
              <a:rPr b="1"/>
              <a:t>17</a:t>
            </a:r>
            <a:r>
              <a:rPr/>
              <a:t> required for harder 2nd Math section</a:t>
            </a:r>
          </a:p>
          <a:p>
            <a:pPr lvl="0"/>
            <a:r>
              <a:rPr b="1"/>
              <a:t>Timing:</a:t>
            </a:r>
            <a:r>
              <a:rPr/>
              <a:t> </a:t>
            </a:r>
            <a:r>
              <a:rPr b="1"/>
              <a:t>64 min</a:t>
            </a:r>
            <a:r>
              <a:rPr/>
              <a:t> for Reading &amp; Writing, </a:t>
            </a:r>
            <a:r>
              <a:rPr b="1"/>
              <a:t>70 min</a:t>
            </a:r>
            <a:r>
              <a:rPr/>
              <a:t> for Math.</a:t>
            </a:r>
          </a:p>
          <a:p>
            <a:pPr lvl="0"/>
            <a:r>
              <a:rPr b="1"/>
              <a:t>Section Breakdown:</a:t>
            </a:r>
          </a:p>
        </p:txBody>
      </p:sp>
      <p:graphicFrame>
        <p:nvGraphicFramePr>
          <p:cNvPr id="6" name="Content Placeholder 5"/>
          <p:cNvGraphicFramePr>
            <a:graphicFrameLocks noGrp="1"/>
          </p:cNvGraphicFramePr>
          <p:nvPr>
            <p:ph idx="1"/>
          </p:nvPr>
        </p:nvGraphicFramePr>
        <p:xfrm>
          <a:off x="5511800" y="2463800"/>
          <a:ext cx="5168900" cy="3708400"/>
        </p:xfrm>
        <a:graphic>
          <a:graphicData uri="http://schemas.openxmlformats.org/drawingml/2006/table">
            <a:tbl>
              <a:tblPr firstRow="1" bandRow="1">
                <a:tableStyleId>{3B4B98B0-60AC-42C2-AFA5-B58CD77FA1E5}</a:tableStyleId>
              </a:tblPr>
              <a:tblGrid>
                <a:gridCol w="1282700"/>
                <a:gridCol w="1282700"/>
                <a:gridCol w="1282700"/>
                <a:gridCol w="1282700"/>
              </a:tblGrid>
              <a:tr h="0">
                <a:tc>
                  <a:txBody>
                    <a:bodyPr/>
                    <a:lstStyle/>
                    <a:p>
                      <a:pPr lvl="0" indent="0" marL="0">
                        <a:buNone/>
                      </a:pPr>
                      <a:r>
                        <a:rPr/>
                        <a:t>Section</a:t>
                      </a:r>
                    </a:p>
                  </a:txBody>
                  <a:tcPr/>
                </a:tc>
                <a:tc>
                  <a:txBody>
                    <a:bodyPr/>
                    <a:lstStyle/>
                    <a:p>
                      <a:pPr lvl="0" indent="0" marL="0" algn="ctr">
                        <a:buNone/>
                      </a:pPr>
                      <a:r>
                        <a:rPr/>
                        <a:t>Modules</a:t>
                      </a:r>
                    </a:p>
                  </a:txBody>
                  <a:tcPr/>
                </a:tc>
                <a:tc>
                  <a:txBody>
                    <a:bodyPr/>
                    <a:lstStyle/>
                    <a:p>
                      <a:pPr lvl="0" indent="0" marL="0" algn="ctr">
                        <a:buNone/>
                      </a:pPr>
                      <a:r>
                        <a:rPr/>
                        <a:t>Questions</a:t>
                      </a:r>
                    </a:p>
                  </a:txBody>
                  <a:tcPr/>
                </a:tc>
                <a:tc>
                  <a:txBody>
                    <a:bodyPr/>
                    <a:lstStyle/>
                    <a:p>
                      <a:pPr lvl="0" indent="0" marL="0" algn="ctr">
                        <a:buNone/>
                      </a:pPr>
                      <a:r>
                        <a:rPr/>
                        <a:t>Time</a:t>
                      </a:r>
                    </a:p>
                  </a:txBody>
                  <a:tcPr/>
                </a:tc>
              </a:tr>
              <a:tr h="0">
                <a:tc>
                  <a:txBody>
                    <a:bodyPr/>
                    <a:lstStyle/>
                    <a:p>
                      <a:pPr lvl="0" indent="0" marL="0">
                        <a:buNone/>
                      </a:pPr>
                      <a:r>
                        <a:rPr/>
                        <a:t>Reading &amp; Writing</a:t>
                      </a:r>
                    </a:p>
                  </a:txBody>
                </a:tc>
                <a:tc>
                  <a:txBody>
                    <a:bodyPr/>
                    <a:lstStyle/>
                    <a:p>
                      <a:pPr lvl="0" indent="0" marL="0" algn="ctr">
                        <a:buNone/>
                      </a:pPr>
                      <a:r>
                        <a:rPr/>
                        <a:t>2</a:t>
                      </a:r>
                    </a:p>
                  </a:txBody>
                </a:tc>
                <a:tc>
                  <a:txBody>
                    <a:bodyPr/>
                    <a:lstStyle/>
                    <a:p>
                      <a:pPr lvl="0" indent="0" marL="0" algn="ctr">
                        <a:buNone/>
                      </a:pPr>
                      <a:r>
                        <a:rPr/>
                        <a:t>54</a:t>
                      </a:r>
                    </a:p>
                  </a:txBody>
                </a:tc>
                <a:tc>
                  <a:txBody>
                    <a:bodyPr/>
                    <a:lstStyle/>
                    <a:p>
                      <a:pPr lvl="0" indent="0" marL="0" algn="ctr">
                        <a:buNone/>
                      </a:pPr>
                      <a:r>
                        <a:rPr/>
                        <a:t>64m</a:t>
                      </a:r>
                    </a:p>
                  </a:txBody>
                </a:tc>
              </a:tr>
              <a:tr h="0">
                <a:tc>
                  <a:txBody>
                    <a:bodyPr/>
                    <a:lstStyle/>
                    <a:p>
                      <a:pPr lvl="0" indent="0" marL="0">
                        <a:buNone/>
                      </a:pPr>
                      <a:r>
                        <a:rPr/>
                        <a:t>Math</a:t>
                      </a:r>
                    </a:p>
                  </a:txBody>
                </a:tc>
                <a:tc>
                  <a:txBody>
                    <a:bodyPr/>
                    <a:lstStyle/>
                    <a:p>
                      <a:pPr lvl="0" indent="0" marL="0" algn="ctr">
                        <a:buNone/>
                      </a:pPr>
                      <a:r>
                        <a:rPr/>
                        <a:t>2</a:t>
                      </a:r>
                    </a:p>
                  </a:txBody>
                </a:tc>
                <a:tc>
                  <a:txBody>
                    <a:bodyPr/>
                    <a:lstStyle/>
                    <a:p>
                      <a:pPr lvl="0" indent="0" marL="0" algn="ctr">
                        <a:buNone/>
                      </a:pPr>
                      <a:r>
                        <a:rPr/>
                        <a:t>44</a:t>
                      </a:r>
                    </a:p>
                  </a:txBody>
                </a:tc>
                <a:tc>
                  <a:txBody>
                    <a:bodyPr/>
                    <a:lstStyle/>
                    <a:p>
                      <a:pPr lvl="0" indent="0" marL="0" algn="ctr">
                        <a:buNone/>
                      </a:pPr>
                      <a:r>
                        <a:rPr/>
                        <a:t>70m</a:t>
                      </a:r>
                    </a:p>
                  </a:txBody>
                </a:tc>
              </a:tr>
              <a:tr h="0">
                <a:tc>
                  <a:txBody>
                    <a:bodyPr/>
                    <a:lstStyle/>
                    <a:p>
                      <a:pPr lvl="0" indent="0" marL="0">
                        <a:buNone/>
                      </a:pPr>
                      <a:r>
                        <a:rPr/>
                        <a:t>Total</a:t>
                      </a:r>
                    </a:p>
                  </a:txBody>
                </a:tc>
                <a:tc>
                  <a:txBody>
                    <a:bodyPr/>
                    <a:lstStyle/>
                    <a:p>
                      <a:pPr lvl="0" indent="0" marL="0" algn="ctr">
                        <a:buNone/>
                      </a:pPr>
                      <a:r>
                        <a:rPr/>
                        <a:t>4</a:t>
                      </a:r>
                    </a:p>
                  </a:txBody>
                </a:tc>
                <a:tc>
                  <a:txBody>
                    <a:bodyPr/>
                    <a:lstStyle/>
                    <a:p>
                      <a:pPr lvl="0" indent="0" marL="0" algn="ctr">
                        <a:buNone/>
                      </a:pPr>
                      <a:r>
                        <a:rPr/>
                        <a:t>98</a:t>
                      </a:r>
                    </a:p>
                  </a:txBody>
                </a:tc>
                <a:tc>
                  <a:txBody>
                    <a:bodyPr/>
                    <a:lstStyle/>
                    <a:p>
                      <a:pPr lvl="0" indent="0" marL="0" algn="ctr">
                        <a:buNone/>
                      </a:pPr>
                      <a:r>
                        <a:rPr/>
                        <a:t>134m</a:t>
                      </a:r>
                    </a:p>
                  </a:txBody>
                </a:tc>
              </a:tr>
            </a:tbl>
          </a:graphicData>
        </a:graphic>
      </p:graphicFrame>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Adaptive Structure</a:t>
            </a:r>
          </a:p>
        </p:txBody>
      </p:sp>
      <p:sp>
        <p:nvSpPr>
          <p:cNvPr id="3" name="Content Placeholder 2"/>
          <p:cNvSpPr>
            <a:spLocks noGrp="1"/>
          </p:cNvSpPr>
          <p:nvPr>
            <p:ph idx="1"/>
          </p:nvPr>
        </p:nvSpPr>
        <p:spPr/>
        <p:txBody>
          <a:bodyPr/>
          <a:lstStyle/>
          <a:p>
            <a:pPr lvl="0"/>
            <a:r>
              <a:rPr b="1"/>
              <a:t>Module 1:</a:t>
            </a:r>
            <a:r>
              <a:rPr/>
              <a:t> Same baseline difficulty for everyone.</a:t>
            </a:r>
            <a:br/>
          </a:p>
          <a:p>
            <a:pPr lvl="0"/>
            <a:r>
              <a:rPr b="1"/>
              <a:t>Module 2:</a:t>
            </a:r>
            <a:r>
              <a:rPr/>
              <a:t> Adapts based on Module 1 performance.</a:t>
            </a:r>
            <a:br/>
          </a:p>
          <a:p>
            <a:pPr lvl="0"/>
            <a:r>
              <a:rPr b="1"/>
              <a:t>Goal:</a:t>
            </a:r>
            <a:r>
              <a:rPr/>
              <a:t> Challenge appropriately and measure skills accurately.</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Scoring: IRT &amp; Equating</a:t>
            </a:r>
          </a:p>
        </p:txBody>
      </p:sp>
      <p:sp>
        <p:nvSpPr>
          <p:cNvPr id="3" name="Content Placeholder 2"/>
          <p:cNvSpPr>
            <a:spLocks noGrp="1"/>
          </p:cNvSpPr>
          <p:nvPr>
            <p:ph idx="1"/>
          </p:nvPr>
        </p:nvSpPr>
        <p:spPr/>
        <p:txBody>
          <a:bodyPr/>
          <a:lstStyle/>
          <a:p>
            <a:pPr lvl="0"/>
            <a:r>
              <a:rPr b="1"/>
              <a:t>Item Response Theory (IRT):</a:t>
            </a:r>
            <a:r>
              <a:rPr/>
              <a:t> Accounts for </a:t>
            </a:r>
            <a:r>
              <a:rPr b="1"/>
              <a:t>question difficulty</a:t>
            </a:r>
            <a:r>
              <a:rPr/>
              <a:t> when scoring.</a:t>
            </a:r>
          </a:p>
          <a:p>
            <a:pPr lvl="0"/>
            <a:r>
              <a:rPr b="1"/>
              <a:t>Equating:</a:t>
            </a:r>
            <a:r>
              <a:rPr/>
              <a:t> Ensures fairness across test forms.</a:t>
            </a:r>
          </a:p>
          <a:p>
            <a:pPr lvl="0"/>
            <a:r>
              <a:rPr b="1"/>
              <a:t>Conversion:</a:t>
            </a:r>
            <a:r>
              <a:rPr/>
              <a:t> </a:t>
            </a:r>
            <a:r>
              <a:rPr b="1"/>
              <a:t>Raw score → Scaled score → Final SAT score</a:t>
            </a:r>
            <a:r>
              <a:rPr/>
              <a:t>.</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Preparation Tips</a:t>
            </a:r>
          </a:p>
        </p:txBody>
      </p:sp>
      <p:sp>
        <p:nvSpPr>
          <p:cNvPr id="4" name="Text Placeholder 2"/>
          <p:cNvSpPr>
            <a:spLocks noGrp="1"/>
          </p:cNvSpPr>
          <p:nvPr>
            <p:ph idx="2" sz="half" type="body"/>
          </p:nvPr>
        </p:nvSpPr>
        <p:spPr/>
        <p:txBody>
          <a:bodyPr/>
          <a:lstStyle/>
          <a:p>
            <a:pPr lvl="0"/>
            <a:r>
              <a:rPr/>
              <a:t>Simulate </a:t>
            </a:r>
            <a:r>
              <a:rPr b="1"/>
              <a:t>real exam conditions</a:t>
            </a:r>
            <a:r>
              <a:rPr/>
              <a:t> with full-length tests.</a:t>
            </a:r>
          </a:p>
          <a:p>
            <a:pPr lvl="0"/>
            <a:r>
              <a:rPr/>
              <a:t>Use </a:t>
            </a:r>
            <a:r>
              <a:rPr b="1"/>
              <a:t>time-blocking</a:t>
            </a:r>
            <a:r>
              <a:rPr/>
              <a:t> (e.g., Pomodoros) for focused practice.</a:t>
            </a:r>
          </a:p>
          <a:p>
            <a:pPr lvl="0"/>
            <a:r>
              <a:rPr/>
              <a:t>Keep a </a:t>
            </a:r>
            <a:r>
              <a:rPr b="1"/>
              <a:t>Reflection Log</a:t>
            </a:r>
            <a:r>
              <a:rPr/>
              <a:t> to track mistakes, patterns, and fixes.</a:t>
            </a:r>
          </a:p>
          <a:p>
            <a:pPr lvl="0" indent="0" marL="0">
              <a:buNone/>
            </a:pPr>
            <a:r>
              <a:rPr b="1"/>
              <a:t>Reflection Log</a:t>
            </a:r>
          </a:p>
        </p:txBody>
      </p:sp>
      <p:graphicFrame>
        <p:nvGraphicFramePr>
          <p:cNvPr id="6" name="Content Placeholder 5"/>
          <p:cNvGraphicFramePr>
            <a:graphicFrameLocks noGrp="1"/>
          </p:cNvGraphicFramePr>
          <p:nvPr>
            <p:ph idx="1"/>
          </p:nvPr>
        </p:nvGraphicFramePr>
        <p:xfrm>
          <a:off x="5511800" y="2463800"/>
          <a:ext cx="5168900" cy="3708400"/>
        </p:xfrm>
        <a:graphic>
          <a:graphicData uri="http://schemas.openxmlformats.org/drawingml/2006/table">
            <a:tbl>
              <a:tblPr firstRow="1" bandRow="1">
                <a:tableStyleId>{3B4B98B0-60AC-42C2-AFA5-B58CD77FA1E5}</a:tableStyleId>
              </a:tblPr>
              <a:tblGrid>
                <a:gridCol w="482600"/>
                <a:gridCol w="723900"/>
                <a:gridCol w="317500"/>
                <a:gridCol w="965200"/>
                <a:gridCol w="1371600"/>
                <a:gridCol w="1295400"/>
              </a:tblGrid>
              <a:tr h="0">
                <a:tc>
                  <a:txBody>
                    <a:bodyPr/>
                    <a:lstStyle/>
                    <a:p>
                      <a:pPr lvl="0" indent="0" marL="0" algn="r">
                        <a:buNone/>
                      </a:pPr>
                      <a:r>
                        <a:rPr/>
                        <a:t>Date</a:t>
                      </a:r>
                    </a:p>
                  </a:txBody>
                  <a:tcPr/>
                </a:tc>
                <a:tc>
                  <a:txBody>
                    <a:bodyPr/>
                    <a:lstStyle/>
                    <a:p>
                      <a:pPr lvl="0" indent="0" marL="0" algn="ctr">
                        <a:buNone/>
                      </a:pPr>
                      <a:r>
                        <a:rPr/>
                        <a:t>Section</a:t>
                      </a:r>
                    </a:p>
                  </a:txBody>
                  <a:tcPr/>
                </a:tc>
                <a:tc>
                  <a:txBody>
                    <a:bodyPr/>
                    <a:lstStyle/>
                    <a:p>
                      <a:pPr lvl="0" indent="0" marL="0" algn="ctr">
                        <a:buNone/>
                      </a:pPr>
                      <a:r>
                        <a:rPr/>
                        <a:t>Q#</a:t>
                      </a:r>
                    </a:p>
                  </a:txBody>
                  <a:tcPr/>
                </a:tc>
                <a:tc>
                  <a:txBody>
                    <a:bodyPr/>
                    <a:lstStyle/>
                    <a:p>
                      <a:pPr lvl="0" indent="0" marL="0" algn="ctr">
                        <a:buNone/>
                      </a:pPr>
                      <a:r>
                        <a:rPr/>
                        <a:t>Question Type</a:t>
                      </a:r>
                    </a:p>
                  </a:txBody>
                  <a:tcPr/>
                </a:tc>
                <a:tc>
                  <a:txBody>
                    <a:bodyPr/>
                    <a:lstStyle/>
                    <a:p>
                      <a:pPr lvl="0" indent="0" marL="0" algn="ctr">
                        <a:buNone/>
                      </a:pPr>
                      <a:r>
                        <a:rPr/>
                        <a:t>Why it happened</a:t>
                      </a:r>
                    </a:p>
                  </a:txBody>
                  <a:tcPr/>
                </a:tc>
                <a:tc>
                  <a:txBody>
                    <a:bodyPr/>
                    <a:lstStyle/>
                    <a:p>
                      <a:pPr lvl="0" indent="0" marL="0" algn="ctr">
                        <a:buNone/>
                      </a:pPr>
                      <a:r>
                        <a:rPr/>
                        <a:t>Fix / Strategy</a:t>
                      </a:r>
                    </a:p>
                  </a:txBody>
                  <a:tcPr/>
                </a:tc>
              </a:tr>
              <a:tr h="0">
                <a:tc>
                  <a:txBody>
                    <a:bodyPr/>
                    <a:lstStyle/>
                    <a:p>
                      <a:pPr lvl="0" indent="0" marL="0" algn="r">
                        <a:buNone/>
                      </a:pPr>
                      <a:r>
                        <a:rPr/>
                        <a:t>10/15</a:t>
                      </a:r>
                    </a:p>
                  </a:txBody>
                </a:tc>
                <a:tc>
                  <a:txBody>
                    <a:bodyPr/>
                    <a:lstStyle/>
                    <a:p>
                      <a:pPr lvl="0" indent="0" marL="0" algn="ctr">
                        <a:buNone/>
                      </a:pPr>
                      <a:r>
                        <a:rPr/>
                        <a:t>R&amp;W</a:t>
                      </a:r>
                    </a:p>
                  </a:txBody>
                </a:tc>
                <a:tc>
                  <a:txBody>
                    <a:bodyPr/>
                    <a:lstStyle/>
                    <a:p>
                      <a:pPr lvl="0" indent="0" marL="0" algn="ctr">
                        <a:buNone/>
                      </a:pPr>
                      <a:r>
                        <a:rPr/>
                        <a:t>12</a:t>
                      </a:r>
                    </a:p>
                  </a:txBody>
                </a:tc>
                <a:tc>
                  <a:txBody>
                    <a:bodyPr/>
                    <a:lstStyle/>
                    <a:p>
                      <a:pPr lvl="0" indent="0" marL="0" algn="ctr">
                        <a:buNone/>
                      </a:pPr>
                      <a:r>
                        <a:rPr/>
                        <a:t>Inference</a:t>
                      </a:r>
                    </a:p>
                  </a:txBody>
                </a:tc>
                <a:tc>
                  <a:txBody>
                    <a:bodyPr/>
                    <a:lstStyle/>
                    <a:p>
                      <a:pPr lvl="0" indent="0" marL="0" algn="ctr">
                        <a:buNone/>
                      </a:pPr>
                      <a:r>
                        <a:rPr/>
                        <a:t>Skimmed evidence</a:t>
                      </a:r>
                    </a:p>
                  </a:txBody>
                </a:tc>
                <a:tc>
                  <a:txBody>
                    <a:bodyPr/>
                    <a:lstStyle/>
                    <a:p>
                      <a:pPr lvl="0" indent="0" marL="0" algn="ctr">
                        <a:buNone/>
                      </a:pPr>
                      <a:r>
                        <a:rPr/>
                        <a:t>Slow down, underline clues</a:t>
                      </a:r>
                    </a:p>
                  </a:txBody>
                </a:tc>
              </a:tr>
            </a:tbl>
          </a:graphicData>
        </a:graphic>
      </p:graphicFrame>
    </p:spTree>
  </p:cSld>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4</TotalTime>
  <Words>139</Words>
  <Application>Microsoft Office PowerPoint</Application>
  <PresentationFormat>Widescreen</PresentationFormat>
  <Paragraphs>45</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Calibri</vt:lpstr>
      <vt:lpstr>Wingdings</vt:lpstr>
      <vt:lpstr>Educational subjects 16x9</vt:lpstr>
      <vt:lpstr>Title Layout</vt:lpstr>
      <vt:lpstr>Title and Content Layout with List</vt:lpstr>
      <vt:lpstr>Title and Content Layout with Chart</vt:lpstr>
      <vt:lpstr>Two Content Layout with Table</vt:lpstr>
      <vt:lpstr>Title and Content Layout with SmartArt</vt:lpstr>
      <vt:lpstr>Add a Slide Title - 1</vt:lpstr>
      <vt:lpstr>Add a Slide Title - 2</vt:lpstr>
      <vt:lpstr>Add a Slide Title - 3</vt:lpstr>
      <vt:lpstr>PowerPoint Presentation</vt:lpstr>
      <vt:lpstr>Add a Slide Title - 4</vt:lpstr>
      <vt:lpstr>Add a Slide Title - 5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the Digital SAT</dc:title>
  <dc:creator>Joshua West</dc:creator>
  <cp:keywords/>
  <dcterms:created xsi:type="dcterms:W3CDTF">2025-10-15T08:16:42Z</dcterms:created>
  <dcterms:modified xsi:type="dcterms:W3CDTF">2025-10-15T08:16:42Z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2025-10-15</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subtitle">
    <vt:lpwstr>Overview of Test Structure and General Test-Taking Tips</vt:lpwstr>
  </property>
  <property fmtid="{D5CDD505-2E9C-101B-9397-08002B2CF9AE}" pid="11" name="title-slide-attributes">
    <vt:lpwstr/>
  </property>
  <property fmtid="{D5CDD505-2E9C-101B-9397-08002B2CF9AE}" pid="12" name="toc-title">
    <vt:lpwstr>Table of contents</vt:lpwstr>
  </property>
</Properties>
</file>